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63" r:id="rId2"/>
    <p:sldId id="264" r:id="rId3"/>
    <p:sldId id="265" r:id="rId4"/>
    <p:sldId id="266" r:id="rId5"/>
    <p:sldId id="267" r:id="rId6"/>
    <p:sldId id="268" r:id="rId7"/>
    <p:sldId id="269" r:id="rId8"/>
    <p:sldId id="256" r:id="rId9"/>
    <p:sldId id="260" r:id="rId10"/>
    <p:sldId id="261" r:id="rId11"/>
    <p:sldId id="262" r:id="rId12"/>
  </p:sldIdLst>
  <p:sldSz cx="10972800" cy="10972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712" autoAdjust="0"/>
  </p:normalViewPr>
  <p:slideViewPr>
    <p:cSldViewPr snapToGrid="0" snapToObjects="1">
      <p:cViewPr varScale="1">
        <p:scale>
          <a:sx n="45" d="100"/>
          <a:sy n="45" d="100"/>
        </p:scale>
        <p:origin x="22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EC8FD-625F-4D20-87B4-97BD04016275}" type="datetimeFigureOut">
              <a:rPr lang="en-US" smtClean="0"/>
              <a:t>10/20/2020</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CB5F4-85E5-4B59-88D3-67CD09642D45}" type="slidenum">
              <a:rPr lang="en-US" smtClean="0"/>
              <a:t>‹#›</a:t>
            </a:fld>
            <a:endParaRPr lang="en-US"/>
          </a:p>
        </p:txBody>
      </p:sp>
    </p:spTree>
    <p:extLst>
      <p:ext uri="{BB962C8B-B14F-4D97-AF65-F5344CB8AC3E}">
        <p14:creationId xmlns:p14="http://schemas.microsoft.com/office/powerpoint/2010/main" val="72655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CB5F4-85E5-4B59-88D3-67CD09642D45}" type="slidenum">
              <a:rPr lang="en-US" smtClean="0"/>
              <a:t>7</a:t>
            </a:fld>
            <a:endParaRPr lang="en-US"/>
          </a:p>
        </p:txBody>
      </p:sp>
    </p:spTree>
    <p:extLst>
      <p:ext uri="{BB962C8B-B14F-4D97-AF65-F5344CB8AC3E}">
        <p14:creationId xmlns:p14="http://schemas.microsoft.com/office/powerpoint/2010/main" val="1490508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795781"/>
            <a:ext cx="9326880" cy="382016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371600" y="5763261"/>
            <a:ext cx="8229600" cy="2649219"/>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B305F0-7AB8-D84A-8B59-9B0156A6B4C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EB07-EE86-9244-B0CF-5FE448D066D0}" type="slidenum">
              <a:rPr lang="en-US" smtClean="0"/>
              <a:t>‹#›</a:t>
            </a:fld>
            <a:endParaRPr lang="en-US"/>
          </a:p>
        </p:txBody>
      </p:sp>
    </p:spTree>
    <p:extLst>
      <p:ext uri="{BB962C8B-B14F-4D97-AF65-F5344CB8AC3E}">
        <p14:creationId xmlns:p14="http://schemas.microsoft.com/office/powerpoint/2010/main" val="117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305F0-7AB8-D84A-8B59-9B0156A6B4C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EB07-EE86-9244-B0CF-5FE448D066D0}" type="slidenum">
              <a:rPr lang="en-US" smtClean="0"/>
              <a:t>‹#›</a:t>
            </a:fld>
            <a:endParaRPr lang="en-US"/>
          </a:p>
        </p:txBody>
      </p:sp>
    </p:spTree>
    <p:extLst>
      <p:ext uri="{BB962C8B-B14F-4D97-AF65-F5344CB8AC3E}">
        <p14:creationId xmlns:p14="http://schemas.microsoft.com/office/powerpoint/2010/main" val="60868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1" y="584200"/>
            <a:ext cx="2366010" cy="929894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1" y="584200"/>
            <a:ext cx="6960870" cy="92989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305F0-7AB8-D84A-8B59-9B0156A6B4C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EB07-EE86-9244-B0CF-5FE448D066D0}" type="slidenum">
              <a:rPr lang="en-US" smtClean="0"/>
              <a:t>‹#›</a:t>
            </a:fld>
            <a:endParaRPr lang="en-US"/>
          </a:p>
        </p:txBody>
      </p:sp>
    </p:spTree>
    <p:extLst>
      <p:ext uri="{BB962C8B-B14F-4D97-AF65-F5344CB8AC3E}">
        <p14:creationId xmlns:p14="http://schemas.microsoft.com/office/powerpoint/2010/main" val="254569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305F0-7AB8-D84A-8B59-9B0156A6B4C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EB07-EE86-9244-B0CF-5FE448D066D0}" type="slidenum">
              <a:rPr lang="en-US" smtClean="0"/>
              <a:t>‹#›</a:t>
            </a:fld>
            <a:endParaRPr lang="en-US"/>
          </a:p>
        </p:txBody>
      </p:sp>
    </p:spTree>
    <p:extLst>
      <p:ext uri="{BB962C8B-B14F-4D97-AF65-F5344CB8AC3E}">
        <p14:creationId xmlns:p14="http://schemas.microsoft.com/office/powerpoint/2010/main" val="3452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6" y="2735583"/>
            <a:ext cx="9464040" cy="4564379"/>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748666" y="7343143"/>
            <a:ext cx="9464040" cy="2400299"/>
          </a:xfrm>
        </p:spPr>
        <p:txBody>
          <a:bodyPr/>
          <a:lstStyle>
            <a:lvl1pPr marL="0" indent="0">
              <a:buNone/>
              <a:defRPr sz="2880">
                <a:solidFill>
                  <a:schemeClr val="tx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305F0-7AB8-D84A-8B59-9B0156A6B4C6}"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8EB07-EE86-9244-B0CF-5FE448D066D0}" type="slidenum">
              <a:rPr lang="en-US" smtClean="0"/>
              <a:t>‹#›</a:t>
            </a:fld>
            <a:endParaRPr lang="en-US"/>
          </a:p>
        </p:txBody>
      </p:sp>
    </p:spTree>
    <p:extLst>
      <p:ext uri="{BB962C8B-B14F-4D97-AF65-F5344CB8AC3E}">
        <p14:creationId xmlns:p14="http://schemas.microsoft.com/office/powerpoint/2010/main" val="175726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2921000"/>
            <a:ext cx="4663440" cy="6962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2921000"/>
            <a:ext cx="4663440" cy="6962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B305F0-7AB8-D84A-8B59-9B0156A6B4C6}"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8EB07-EE86-9244-B0CF-5FE448D066D0}" type="slidenum">
              <a:rPr lang="en-US" smtClean="0"/>
              <a:t>‹#›</a:t>
            </a:fld>
            <a:endParaRPr lang="en-US"/>
          </a:p>
        </p:txBody>
      </p:sp>
    </p:spTree>
    <p:extLst>
      <p:ext uri="{BB962C8B-B14F-4D97-AF65-F5344CB8AC3E}">
        <p14:creationId xmlns:p14="http://schemas.microsoft.com/office/powerpoint/2010/main" val="297664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584202"/>
            <a:ext cx="9464040" cy="21209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2689861"/>
            <a:ext cx="4642008" cy="131825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55810" y="4008120"/>
            <a:ext cx="4642008" cy="5895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1" y="2689861"/>
            <a:ext cx="4664869" cy="131825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5554981" y="4008120"/>
            <a:ext cx="4664869" cy="5895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B305F0-7AB8-D84A-8B59-9B0156A6B4C6}"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8EB07-EE86-9244-B0CF-5FE448D066D0}" type="slidenum">
              <a:rPr lang="en-US" smtClean="0"/>
              <a:t>‹#›</a:t>
            </a:fld>
            <a:endParaRPr lang="en-US"/>
          </a:p>
        </p:txBody>
      </p:sp>
    </p:spTree>
    <p:extLst>
      <p:ext uri="{BB962C8B-B14F-4D97-AF65-F5344CB8AC3E}">
        <p14:creationId xmlns:p14="http://schemas.microsoft.com/office/powerpoint/2010/main" val="194782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B305F0-7AB8-D84A-8B59-9B0156A6B4C6}"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8EB07-EE86-9244-B0CF-5FE448D066D0}" type="slidenum">
              <a:rPr lang="en-US" smtClean="0"/>
              <a:t>‹#›</a:t>
            </a:fld>
            <a:endParaRPr lang="en-US"/>
          </a:p>
        </p:txBody>
      </p:sp>
    </p:spTree>
    <p:extLst>
      <p:ext uri="{BB962C8B-B14F-4D97-AF65-F5344CB8AC3E}">
        <p14:creationId xmlns:p14="http://schemas.microsoft.com/office/powerpoint/2010/main" val="216778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305F0-7AB8-D84A-8B59-9B0156A6B4C6}"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8EB07-EE86-9244-B0CF-5FE448D066D0}" type="slidenum">
              <a:rPr lang="en-US" smtClean="0"/>
              <a:t>‹#›</a:t>
            </a:fld>
            <a:endParaRPr lang="en-US"/>
          </a:p>
        </p:txBody>
      </p:sp>
    </p:spTree>
    <p:extLst>
      <p:ext uri="{BB962C8B-B14F-4D97-AF65-F5344CB8AC3E}">
        <p14:creationId xmlns:p14="http://schemas.microsoft.com/office/powerpoint/2010/main" val="36437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731520"/>
            <a:ext cx="3539014" cy="256032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4664869" y="1579882"/>
            <a:ext cx="5554980" cy="779780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09" y="3291840"/>
            <a:ext cx="3539014" cy="6098541"/>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9B305F0-7AB8-D84A-8B59-9B0156A6B4C6}"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8EB07-EE86-9244-B0CF-5FE448D066D0}" type="slidenum">
              <a:rPr lang="en-US" smtClean="0"/>
              <a:t>‹#›</a:t>
            </a:fld>
            <a:endParaRPr lang="en-US"/>
          </a:p>
        </p:txBody>
      </p:sp>
    </p:spTree>
    <p:extLst>
      <p:ext uri="{BB962C8B-B14F-4D97-AF65-F5344CB8AC3E}">
        <p14:creationId xmlns:p14="http://schemas.microsoft.com/office/powerpoint/2010/main" val="231670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731520"/>
            <a:ext cx="3539014" cy="256032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1579882"/>
            <a:ext cx="5554980" cy="779780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755809" y="3291840"/>
            <a:ext cx="3539014" cy="6098541"/>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9B305F0-7AB8-D84A-8B59-9B0156A6B4C6}"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8EB07-EE86-9244-B0CF-5FE448D066D0}" type="slidenum">
              <a:rPr lang="en-US" smtClean="0"/>
              <a:t>‹#›</a:t>
            </a:fld>
            <a:endParaRPr lang="en-US"/>
          </a:p>
        </p:txBody>
      </p:sp>
    </p:spTree>
    <p:extLst>
      <p:ext uri="{BB962C8B-B14F-4D97-AF65-F5344CB8AC3E}">
        <p14:creationId xmlns:p14="http://schemas.microsoft.com/office/powerpoint/2010/main" val="63702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584202"/>
            <a:ext cx="9464040" cy="21209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2921000"/>
            <a:ext cx="9464040" cy="69621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10170162"/>
            <a:ext cx="2468880" cy="584200"/>
          </a:xfrm>
          <a:prstGeom prst="rect">
            <a:avLst/>
          </a:prstGeom>
        </p:spPr>
        <p:txBody>
          <a:bodyPr vert="horz" lIns="91440" tIns="45720" rIns="91440" bIns="45720" rtlCol="0" anchor="ctr"/>
          <a:lstStyle>
            <a:lvl1pPr algn="l">
              <a:defRPr sz="1440">
                <a:solidFill>
                  <a:schemeClr val="tx1">
                    <a:tint val="75000"/>
                  </a:schemeClr>
                </a:solidFill>
              </a:defRPr>
            </a:lvl1pPr>
          </a:lstStyle>
          <a:p>
            <a:fld id="{69B305F0-7AB8-D84A-8B59-9B0156A6B4C6}" type="datetimeFigureOut">
              <a:rPr lang="en-US" smtClean="0"/>
              <a:t>10/20/2020</a:t>
            </a:fld>
            <a:endParaRPr lang="en-US"/>
          </a:p>
        </p:txBody>
      </p:sp>
      <p:sp>
        <p:nvSpPr>
          <p:cNvPr id="5" name="Footer Placeholder 4"/>
          <p:cNvSpPr>
            <a:spLocks noGrp="1"/>
          </p:cNvSpPr>
          <p:nvPr>
            <p:ph type="ftr" sz="quarter" idx="3"/>
          </p:nvPr>
        </p:nvSpPr>
        <p:spPr>
          <a:xfrm>
            <a:off x="3634740" y="10170162"/>
            <a:ext cx="3703320" cy="58420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10170162"/>
            <a:ext cx="2468880" cy="584200"/>
          </a:xfrm>
          <a:prstGeom prst="rect">
            <a:avLst/>
          </a:prstGeom>
        </p:spPr>
        <p:txBody>
          <a:bodyPr vert="horz" lIns="91440" tIns="45720" rIns="91440" bIns="45720" rtlCol="0" anchor="ctr"/>
          <a:lstStyle>
            <a:lvl1pPr algn="r">
              <a:defRPr sz="1440">
                <a:solidFill>
                  <a:schemeClr val="tx1">
                    <a:tint val="75000"/>
                  </a:schemeClr>
                </a:solidFill>
              </a:defRPr>
            </a:lvl1pPr>
          </a:lstStyle>
          <a:p>
            <a:fld id="{9728EB07-EE86-9244-B0CF-5FE448D066D0}" type="slidenum">
              <a:rPr lang="en-US" smtClean="0"/>
              <a:t>‹#›</a:t>
            </a:fld>
            <a:endParaRPr lang="en-US"/>
          </a:p>
        </p:txBody>
      </p:sp>
    </p:spTree>
    <p:extLst>
      <p:ext uri="{BB962C8B-B14F-4D97-AF65-F5344CB8AC3E}">
        <p14:creationId xmlns:p14="http://schemas.microsoft.com/office/powerpoint/2010/main" val="2684581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12C2-B38A-4D1F-8C18-943C2A288403}"/>
              </a:ext>
            </a:extLst>
          </p:cNvPr>
          <p:cNvSpPr>
            <a:spLocks noGrp="1"/>
          </p:cNvSpPr>
          <p:nvPr>
            <p:ph type="title"/>
          </p:nvPr>
        </p:nvSpPr>
        <p:spPr>
          <a:xfrm>
            <a:off x="748666" y="2735583"/>
            <a:ext cx="9464040" cy="4564379"/>
          </a:xfrm>
        </p:spPr>
        <p:txBody>
          <a:bodyPr/>
          <a:lstStyle/>
          <a:p>
            <a:r>
              <a:rPr lang="en-US" b="1" dirty="0"/>
              <a:t>Fill the Fridge</a:t>
            </a:r>
            <a:br>
              <a:rPr lang="en-US" dirty="0"/>
            </a:br>
            <a:r>
              <a:rPr lang="en-US" sz="6000" dirty="0"/>
              <a:t>PSA Campaign Toolkit</a:t>
            </a:r>
          </a:p>
        </p:txBody>
      </p:sp>
      <p:sp>
        <p:nvSpPr>
          <p:cNvPr id="3" name="Text Placeholder 2">
            <a:extLst>
              <a:ext uri="{FF2B5EF4-FFF2-40B4-BE49-F238E27FC236}">
                <a16:creationId xmlns:a16="http://schemas.microsoft.com/office/drawing/2014/main" id="{FE4ABEB9-9369-4B32-908A-FB2EA8F0F9E1}"/>
              </a:ext>
            </a:extLst>
          </p:cNvPr>
          <p:cNvSpPr>
            <a:spLocks noGrp="1"/>
          </p:cNvSpPr>
          <p:nvPr>
            <p:ph type="body" idx="1"/>
          </p:nvPr>
        </p:nvSpPr>
        <p:spPr/>
        <p:txBody>
          <a:bodyPr/>
          <a:lstStyle/>
          <a:p>
            <a:endParaRPr lang="en-US" dirty="0"/>
          </a:p>
          <a:p>
            <a:r>
              <a:rPr lang="en-US" dirty="0"/>
              <a:t>Included in this document you will find:</a:t>
            </a:r>
          </a:p>
          <a:p>
            <a:pPr marL="514350" indent="-514350">
              <a:buFont typeface="+mj-lt"/>
              <a:buAutoNum type="arabicPeriod"/>
            </a:pPr>
            <a:r>
              <a:rPr lang="en-US" dirty="0"/>
              <a:t>A radio script template</a:t>
            </a:r>
          </a:p>
          <a:p>
            <a:pPr marL="514350" indent="-514350">
              <a:buFont typeface="+mj-lt"/>
              <a:buAutoNum type="arabicPeriod"/>
            </a:pPr>
            <a:r>
              <a:rPr lang="en-US" dirty="0"/>
              <a:t>Images and copy for social media posts</a:t>
            </a:r>
          </a:p>
          <a:p>
            <a:endParaRPr lang="en-US" dirty="0"/>
          </a:p>
        </p:txBody>
      </p:sp>
    </p:spTree>
    <p:extLst>
      <p:ext uri="{BB962C8B-B14F-4D97-AF65-F5344CB8AC3E}">
        <p14:creationId xmlns:p14="http://schemas.microsoft.com/office/powerpoint/2010/main" val="4275263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refrigerator&#10;&#10;Description automatically generated">
            <a:extLst>
              <a:ext uri="{FF2B5EF4-FFF2-40B4-BE49-F238E27FC236}">
                <a16:creationId xmlns:a16="http://schemas.microsoft.com/office/drawing/2014/main" id="{E38DE31A-74D6-4F41-BFFA-231D1BC2E110}"/>
              </a:ext>
            </a:extLst>
          </p:cNvPr>
          <p:cNvPicPr>
            <a:picLocks noChangeAspect="1"/>
          </p:cNvPicPr>
          <p:nvPr/>
        </p:nvPicPr>
        <p:blipFill>
          <a:blip r:embed="rId2"/>
          <a:stretch>
            <a:fillRect/>
          </a:stretch>
        </p:blipFill>
        <p:spPr>
          <a:xfrm>
            <a:off x="-139148" y="-139148"/>
            <a:ext cx="11251096" cy="11251096"/>
          </a:xfrm>
          <a:prstGeom prst="rect">
            <a:avLst/>
          </a:prstGeom>
        </p:spPr>
      </p:pic>
      <p:sp>
        <p:nvSpPr>
          <p:cNvPr id="6" name="Rectangle 5">
            <a:extLst>
              <a:ext uri="{FF2B5EF4-FFF2-40B4-BE49-F238E27FC236}">
                <a16:creationId xmlns:a16="http://schemas.microsoft.com/office/drawing/2014/main" id="{D64C3000-C4A4-5041-9FE0-AD080C1F6415}"/>
              </a:ext>
            </a:extLst>
          </p:cNvPr>
          <p:cNvSpPr/>
          <p:nvPr/>
        </p:nvSpPr>
        <p:spPr>
          <a:xfrm>
            <a:off x="8448261" y="8666922"/>
            <a:ext cx="1868556" cy="1311966"/>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A9A5FA-DB63-9447-A04E-88EACA6DECD8}"/>
              </a:ext>
            </a:extLst>
          </p:cNvPr>
          <p:cNvSpPr txBox="1"/>
          <p:nvPr/>
        </p:nvSpPr>
        <p:spPr>
          <a:xfrm>
            <a:off x="8627165" y="9030517"/>
            <a:ext cx="1510748"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YOUR LOGO HERE</a:t>
            </a:r>
          </a:p>
        </p:txBody>
      </p:sp>
    </p:spTree>
    <p:extLst>
      <p:ext uri="{BB962C8B-B14F-4D97-AF65-F5344CB8AC3E}">
        <p14:creationId xmlns:p14="http://schemas.microsoft.com/office/powerpoint/2010/main" val="4042182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refrigerator&#10;&#10;Description automatically generated">
            <a:extLst>
              <a:ext uri="{FF2B5EF4-FFF2-40B4-BE49-F238E27FC236}">
                <a16:creationId xmlns:a16="http://schemas.microsoft.com/office/drawing/2014/main" id="{456437D5-6E60-964E-A189-79EF6E83F3A2}"/>
              </a:ext>
            </a:extLst>
          </p:cNvPr>
          <p:cNvPicPr>
            <a:picLocks noChangeAspect="1"/>
          </p:cNvPicPr>
          <p:nvPr/>
        </p:nvPicPr>
        <p:blipFill>
          <a:blip r:embed="rId2"/>
          <a:stretch>
            <a:fillRect/>
          </a:stretch>
        </p:blipFill>
        <p:spPr>
          <a:xfrm>
            <a:off x="-119270" y="-39756"/>
            <a:ext cx="11111948" cy="11111948"/>
          </a:xfrm>
          <a:prstGeom prst="rect">
            <a:avLst/>
          </a:prstGeom>
        </p:spPr>
      </p:pic>
      <p:sp>
        <p:nvSpPr>
          <p:cNvPr id="6" name="Rectangle 5">
            <a:extLst>
              <a:ext uri="{FF2B5EF4-FFF2-40B4-BE49-F238E27FC236}">
                <a16:creationId xmlns:a16="http://schemas.microsoft.com/office/drawing/2014/main" id="{D64C3000-C4A4-5041-9FE0-AD080C1F6415}"/>
              </a:ext>
            </a:extLst>
          </p:cNvPr>
          <p:cNvSpPr/>
          <p:nvPr/>
        </p:nvSpPr>
        <p:spPr>
          <a:xfrm>
            <a:off x="8448261" y="8666922"/>
            <a:ext cx="1868556" cy="1311966"/>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A9A5FA-DB63-9447-A04E-88EACA6DECD8}"/>
              </a:ext>
            </a:extLst>
          </p:cNvPr>
          <p:cNvSpPr txBox="1"/>
          <p:nvPr/>
        </p:nvSpPr>
        <p:spPr>
          <a:xfrm>
            <a:off x="8627165" y="9030517"/>
            <a:ext cx="1510748"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YOUR LOGO HERE</a:t>
            </a:r>
          </a:p>
        </p:txBody>
      </p:sp>
    </p:spTree>
    <p:extLst>
      <p:ext uri="{BB962C8B-B14F-4D97-AF65-F5344CB8AC3E}">
        <p14:creationId xmlns:p14="http://schemas.microsoft.com/office/powerpoint/2010/main" val="17482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29E11-18FF-4F55-A2A5-575D38A57042}"/>
              </a:ext>
            </a:extLst>
          </p:cNvPr>
          <p:cNvSpPr>
            <a:spLocks noGrp="1"/>
          </p:cNvSpPr>
          <p:nvPr>
            <p:ph type="title"/>
          </p:nvPr>
        </p:nvSpPr>
        <p:spPr/>
        <p:txBody>
          <a:bodyPr/>
          <a:lstStyle/>
          <a:p>
            <a:r>
              <a:rPr lang="en-US" dirty="0"/>
              <a:t>What’s Fill the Fridge?</a:t>
            </a:r>
          </a:p>
        </p:txBody>
      </p:sp>
      <p:sp>
        <p:nvSpPr>
          <p:cNvPr id="3" name="Content Placeholder 2">
            <a:extLst>
              <a:ext uri="{FF2B5EF4-FFF2-40B4-BE49-F238E27FC236}">
                <a16:creationId xmlns:a16="http://schemas.microsoft.com/office/drawing/2014/main" id="{650929FD-7C92-49A8-A86F-75AD94D59351}"/>
              </a:ext>
            </a:extLst>
          </p:cNvPr>
          <p:cNvSpPr>
            <a:spLocks noGrp="1"/>
          </p:cNvSpPr>
          <p:nvPr>
            <p:ph idx="1"/>
          </p:nvPr>
        </p:nvSpPr>
        <p:spPr/>
        <p:txBody>
          <a:bodyPr/>
          <a:lstStyle/>
          <a:p>
            <a:pPr marL="0" indent="0">
              <a:buNone/>
            </a:pPr>
            <a:r>
              <a:rPr lang="en-US" dirty="0"/>
              <a:t>“Fill the Fridge” is the theme Second Harvest Heartland is using this fall and winter to encourage those facing food insecurity to seek out the resources in their communities. </a:t>
            </a:r>
          </a:p>
          <a:p>
            <a:pPr marL="0" indent="0">
              <a:buNone/>
            </a:pPr>
            <a:endParaRPr lang="en-US" dirty="0"/>
          </a:p>
          <a:p>
            <a:pPr marL="0" indent="0">
              <a:buNone/>
            </a:pPr>
            <a:r>
              <a:rPr lang="en-US" dirty="0"/>
              <a:t>It’s also language that encourages those who are able to help fill their neighbor's fridges through donations, volunteering and more. </a:t>
            </a:r>
          </a:p>
          <a:p>
            <a:pPr marL="0" indent="0">
              <a:buNone/>
            </a:pPr>
            <a:endParaRPr lang="en-US" dirty="0"/>
          </a:p>
          <a:p>
            <a:pPr marL="0" indent="0">
              <a:buNone/>
            </a:pPr>
            <a:r>
              <a:rPr lang="en-US" dirty="0"/>
              <a:t>These resources are for you to customize and use as you find it helpful.</a:t>
            </a:r>
          </a:p>
        </p:txBody>
      </p:sp>
    </p:spTree>
    <p:extLst>
      <p:ext uri="{BB962C8B-B14F-4D97-AF65-F5344CB8AC3E}">
        <p14:creationId xmlns:p14="http://schemas.microsoft.com/office/powerpoint/2010/main" val="59117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F93A-EC5B-4DC5-9462-5D02C4558A39}"/>
              </a:ext>
            </a:extLst>
          </p:cNvPr>
          <p:cNvSpPr>
            <a:spLocks noGrp="1"/>
          </p:cNvSpPr>
          <p:nvPr>
            <p:ph type="title"/>
          </p:nvPr>
        </p:nvSpPr>
        <p:spPr>
          <a:xfrm>
            <a:off x="748666" y="2735584"/>
            <a:ext cx="9464040" cy="1344048"/>
          </a:xfrm>
        </p:spPr>
        <p:txBody>
          <a:bodyPr/>
          <a:lstStyle/>
          <a:p>
            <a:r>
              <a:rPr lang="en-US" dirty="0"/>
              <a:t>Radio Script PSA</a:t>
            </a:r>
          </a:p>
        </p:txBody>
      </p:sp>
      <p:sp>
        <p:nvSpPr>
          <p:cNvPr id="3" name="Text Placeholder 2">
            <a:extLst>
              <a:ext uri="{FF2B5EF4-FFF2-40B4-BE49-F238E27FC236}">
                <a16:creationId xmlns:a16="http://schemas.microsoft.com/office/drawing/2014/main" id="{3658970B-63A0-47EC-8BDE-859382DDC8C0}"/>
              </a:ext>
            </a:extLst>
          </p:cNvPr>
          <p:cNvSpPr>
            <a:spLocks noGrp="1"/>
          </p:cNvSpPr>
          <p:nvPr>
            <p:ph type="body" idx="1"/>
          </p:nvPr>
        </p:nvSpPr>
        <p:spPr>
          <a:xfrm>
            <a:off x="754380" y="4286250"/>
            <a:ext cx="9464040" cy="5490796"/>
          </a:xfrm>
        </p:spPr>
        <p:txBody>
          <a:bodyPr>
            <a:normAutofit lnSpcReduction="10000"/>
          </a:bodyPr>
          <a:lstStyle/>
          <a:p>
            <a:r>
              <a:rPr lang="en-US" dirty="0"/>
              <a:t>This radio script template should be customized with your town name and website, and then provided to your local radio stations with request to read it on air this season. It has been timed to 30 seconds.</a:t>
            </a:r>
          </a:p>
          <a:p>
            <a:endParaRPr lang="en-US" dirty="0"/>
          </a:p>
          <a:p>
            <a:pPr>
              <a:lnSpc>
                <a:spcPct val="150000"/>
              </a:lnSpc>
            </a:pPr>
            <a:r>
              <a:rPr lang="en-US" sz="2000" b="0" i="1" u="none" strike="noStrike" dirty="0">
                <a:solidFill>
                  <a:srgbClr val="000000"/>
                </a:solidFill>
                <a:effectLst/>
                <a:latin typeface="Arial" panose="020B0604020202020204" pitchFamily="34" charset="0"/>
              </a:rPr>
              <a:t>It’s time to fill the fridge, Minnesota! More of us are facing hunger than ever before, so you need to know that hunger-fighting resources are available in every community, including right here in [</a:t>
            </a:r>
            <a:r>
              <a:rPr lang="en-US" sz="2000" b="0" i="1" u="none" strike="noStrike" dirty="0">
                <a:solidFill>
                  <a:srgbClr val="000000"/>
                </a:solidFill>
                <a:effectLst/>
                <a:highlight>
                  <a:srgbClr val="FFFF00"/>
                </a:highlight>
                <a:latin typeface="Arial" panose="020B0604020202020204" pitchFamily="34" charset="0"/>
              </a:rPr>
              <a:t>town name</a:t>
            </a:r>
            <a:r>
              <a:rPr lang="en-US" sz="2000" b="0" i="1" u="none" strike="noStrike" dirty="0">
                <a:solidFill>
                  <a:srgbClr val="000000"/>
                </a:solidFill>
                <a:effectLst/>
                <a:latin typeface="Arial" panose="020B0604020202020204" pitchFamily="34" charset="0"/>
              </a:rPr>
              <a:t>]. We’re inviting you to fill ‘er up by visiting our local food shelves and distribution sites, by applying for SNAP, downloading the Free Meals 4 Kids app, and finding help for our seniors. Fuel your ability to fight this pandemic, and leave behind the worry, fear and hunger pangs. Learn more at [</a:t>
            </a:r>
            <a:r>
              <a:rPr lang="en-US" sz="2000" b="0" i="1" u="none" strike="noStrike" dirty="0">
                <a:solidFill>
                  <a:srgbClr val="000000"/>
                </a:solidFill>
                <a:effectLst/>
                <a:highlight>
                  <a:srgbClr val="FFFF00"/>
                </a:highlight>
                <a:latin typeface="Arial" panose="020B0604020202020204" pitchFamily="34" charset="0"/>
              </a:rPr>
              <a:t>2harvest.org</a:t>
            </a:r>
            <a:r>
              <a:rPr lang="en-US" sz="2000" b="0" i="1" u="none" strike="noStrike" dirty="0">
                <a:solidFill>
                  <a:srgbClr val="000000"/>
                </a:solidFill>
                <a:effectLst/>
                <a:latin typeface="Arial" panose="020B0604020202020204" pitchFamily="34" charset="0"/>
              </a:rPr>
              <a:t>]. </a:t>
            </a:r>
            <a:endParaRPr lang="en-US" sz="2000" i="1" dirty="0"/>
          </a:p>
        </p:txBody>
      </p:sp>
    </p:spTree>
    <p:extLst>
      <p:ext uri="{BB962C8B-B14F-4D97-AF65-F5344CB8AC3E}">
        <p14:creationId xmlns:p14="http://schemas.microsoft.com/office/powerpoint/2010/main" val="356953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F93A-EC5B-4DC5-9462-5D02C4558A39}"/>
              </a:ext>
            </a:extLst>
          </p:cNvPr>
          <p:cNvSpPr>
            <a:spLocks noGrp="1"/>
          </p:cNvSpPr>
          <p:nvPr>
            <p:ph type="title"/>
          </p:nvPr>
        </p:nvSpPr>
        <p:spPr>
          <a:xfrm>
            <a:off x="748666" y="2735584"/>
            <a:ext cx="9464040" cy="1344048"/>
          </a:xfrm>
        </p:spPr>
        <p:txBody>
          <a:bodyPr/>
          <a:lstStyle/>
          <a:p>
            <a:r>
              <a:rPr lang="en-US" dirty="0"/>
              <a:t>Social Media Content</a:t>
            </a:r>
          </a:p>
        </p:txBody>
      </p:sp>
      <p:sp>
        <p:nvSpPr>
          <p:cNvPr id="3" name="Text Placeholder 2">
            <a:extLst>
              <a:ext uri="{FF2B5EF4-FFF2-40B4-BE49-F238E27FC236}">
                <a16:creationId xmlns:a16="http://schemas.microsoft.com/office/drawing/2014/main" id="{3658970B-63A0-47EC-8BDE-859382DDC8C0}"/>
              </a:ext>
            </a:extLst>
          </p:cNvPr>
          <p:cNvSpPr>
            <a:spLocks noGrp="1"/>
          </p:cNvSpPr>
          <p:nvPr>
            <p:ph type="body" idx="1"/>
          </p:nvPr>
        </p:nvSpPr>
        <p:spPr>
          <a:xfrm>
            <a:off x="754380" y="4286250"/>
            <a:ext cx="9464040" cy="5490796"/>
          </a:xfrm>
        </p:spPr>
        <p:txBody>
          <a:bodyPr>
            <a:normAutofit/>
          </a:bodyPr>
          <a:lstStyle/>
          <a:p>
            <a:r>
              <a:rPr lang="en-US" dirty="0"/>
              <a:t>This radio script template should be customized with your town name and website, and then provided to your local radio stations with request to read it on air this season. It has been timed to 30 seconds.</a:t>
            </a:r>
          </a:p>
        </p:txBody>
      </p:sp>
    </p:spTree>
    <p:extLst>
      <p:ext uri="{BB962C8B-B14F-4D97-AF65-F5344CB8AC3E}">
        <p14:creationId xmlns:p14="http://schemas.microsoft.com/office/powerpoint/2010/main" val="297617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1DFE-1F57-4ECB-9CE4-BD23A296CC2C}"/>
              </a:ext>
            </a:extLst>
          </p:cNvPr>
          <p:cNvSpPr>
            <a:spLocks noGrp="1"/>
          </p:cNvSpPr>
          <p:nvPr>
            <p:ph type="title"/>
          </p:nvPr>
        </p:nvSpPr>
        <p:spPr/>
        <p:txBody>
          <a:bodyPr/>
          <a:lstStyle/>
          <a:p>
            <a:r>
              <a:rPr lang="en-US" dirty="0"/>
              <a:t>Facebook/Instagram Copy</a:t>
            </a:r>
          </a:p>
        </p:txBody>
      </p:sp>
      <p:sp>
        <p:nvSpPr>
          <p:cNvPr id="3" name="Content Placeholder 2">
            <a:extLst>
              <a:ext uri="{FF2B5EF4-FFF2-40B4-BE49-F238E27FC236}">
                <a16:creationId xmlns:a16="http://schemas.microsoft.com/office/drawing/2014/main" id="{1003AA27-BFA7-409D-B669-B1B1013C8277}"/>
              </a:ext>
            </a:extLst>
          </p:cNvPr>
          <p:cNvSpPr>
            <a:spLocks noGrp="1"/>
          </p:cNvSpPr>
          <p:nvPr>
            <p:ph idx="1"/>
          </p:nvPr>
        </p:nvSpPr>
        <p:spPr/>
        <p:txBody>
          <a:bodyPr>
            <a:normAutofit fontScale="92500" lnSpcReduction="10000"/>
          </a:bodyPr>
          <a:lstStyle/>
          <a:p>
            <a:pPr rtl="0" fontAlgn="base">
              <a:lnSpc>
                <a:spcPct val="150000"/>
              </a:lnSpc>
              <a:spcBef>
                <a:spcPts val="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These are challenging times, and everyone is going to need a little extra help. We want you to know that there are hunger-fighting resources available in every community—including right here in [</a:t>
            </a:r>
            <a:r>
              <a:rPr lang="en-US" sz="2000" b="0" i="0" u="none" strike="noStrike" dirty="0">
                <a:solidFill>
                  <a:srgbClr val="000000"/>
                </a:solidFill>
                <a:effectLst/>
                <a:highlight>
                  <a:srgbClr val="FFFF00"/>
                </a:highlight>
                <a:latin typeface="Arial" panose="020B0604020202020204" pitchFamily="34" charset="0"/>
              </a:rPr>
              <a:t>town name</a:t>
            </a:r>
            <a:r>
              <a:rPr lang="en-US" sz="2000" b="0" i="0" u="none" strike="noStrike" dirty="0">
                <a:solidFill>
                  <a:srgbClr val="000000"/>
                </a:solidFill>
                <a:effectLst/>
                <a:latin typeface="Arial" panose="020B0604020202020204" pitchFamily="34" charset="0"/>
              </a:rPr>
              <a:t>]! Fill your fridge by visiting our local food shelves and distribution sites, by applying for SNAP, downloading the Free Meals 4 Kids app, and finding help for our seniors. Learn more at [</a:t>
            </a:r>
            <a:r>
              <a:rPr lang="en-US" sz="2000" b="0" i="0" u="none" strike="noStrike" dirty="0">
                <a:solidFill>
                  <a:srgbClr val="000000"/>
                </a:solidFill>
                <a:effectLst/>
                <a:highlight>
                  <a:srgbClr val="FFFF00"/>
                </a:highlight>
                <a:latin typeface="Arial" panose="020B0604020202020204" pitchFamily="34" charset="0"/>
              </a:rPr>
              <a:t>2harvest.org</a:t>
            </a:r>
            <a:r>
              <a:rPr lang="en-US" sz="2000" b="0" i="0" u="none" strike="noStrike" dirty="0">
                <a:solidFill>
                  <a:srgbClr val="000000"/>
                </a:solidFill>
                <a:effectLst/>
                <a:latin typeface="Arial" panose="020B0604020202020204" pitchFamily="34" charset="0"/>
              </a:rPr>
              <a:t>]. </a:t>
            </a:r>
            <a:br>
              <a:rPr lang="en-US" sz="2000" b="0" i="0" u="none" strike="noStrike" dirty="0">
                <a:solidFill>
                  <a:srgbClr val="000000"/>
                </a:solidFill>
                <a:effectLst/>
                <a:latin typeface="Arial" panose="020B0604020202020204" pitchFamily="34" charset="0"/>
              </a:rPr>
            </a:br>
            <a:br>
              <a:rPr lang="en-US" sz="2000" b="0" i="0" u="none" strike="noStrike" dirty="0">
                <a:solidFill>
                  <a:srgbClr val="000000"/>
                </a:solidFill>
                <a:effectLst/>
                <a:latin typeface="Arial" panose="020B0604020202020204" pitchFamily="34" charset="0"/>
              </a:rPr>
            </a:br>
            <a:endParaRPr lang="en-US" sz="2000" b="0" i="0" u="none" strike="noStrike" dirty="0">
              <a:solidFill>
                <a:srgbClr val="000000"/>
              </a:solidFill>
              <a:effectLst/>
              <a:latin typeface="Arial" panose="020B0604020202020204" pitchFamily="34" charset="0"/>
            </a:endParaRPr>
          </a:p>
          <a:p>
            <a:pPr rtl="0" fontAlgn="base">
              <a:lnSpc>
                <a:spcPct val="150000"/>
              </a:lnSpc>
              <a:spcBef>
                <a:spcPts val="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Need food for you and your family? [</a:t>
            </a:r>
            <a:r>
              <a:rPr lang="en-US" sz="2000" b="0" i="0" u="none" strike="noStrike" dirty="0">
                <a:solidFill>
                  <a:srgbClr val="000000"/>
                </a:solidFill>
                <a:effectLst/>
                <a:highlight>
                  <a:srgbClr val="FFFF00"/>
                </a:highlight>
                <a:latin typeface="Arial" panose="020B0604020202020204" pitchFamily="34" charset="0"/>
              </a:rPr>
              <a:t>Partner name</a:t>
            </a:r>
            <a:r>
              <a:rPr lang="en-US" sz="2000" b="0" i="0" u="none" strike="noStrike" dirty="0">
                <a:solidFill>
                  <a:srgbClr val="000000"/>
                </a:solidFill>
                <a:effectLst/>
                <a:latin typeface="Arial" panose="020B0604020202020204" pitchFamily="34" charset="0"/>
              </a:rPr>
              <a:t>], alongside many community partners and programs, is here and ready to help fuel you, your family and our community through COVID-19. Learn about the food resources available in your area at [</a:t>
            </a:r>
            <a:r>
              <a:rPr lang="en-US" sz="2000" b="0" i="0" u="none" strike="noStrike" dirty="0">
                <a:solidFill>
                  <a:srgbClr val="000000"/>
                </a:solidFill>
                <a:effectLst/>
                <a:highlight>
                  <a:srgbClr val="FFFF00"/>
                </a:highlight>
                <a:latin typeface="Arial" panose="020B0604020202020204" pitchFamily="34" charset="0"/>
              </a:rPr>
              <a:t>2harvest.org</a:t>
            </a:r>
            <a:r>
              <a:rPr lang="en-US" sz="2000" b="0" i="0" u="none" strike="noStrike" dirty="0">
                <a:solidFill>
                  <a:srgbClr val="000000"/>
                </a:solidFill>
                <a:effectLst/>
                <a:latin typeface="Arial" panose="020B0604020202020204" pitchFamily="34" charset="0"/>
              </a:rPr>
              <a:t>]. </a:t>
            </a:r>
          </a:p>
          <a:p>
            <a:pPr rtl="0" fontAlgn="base">
              <a:lnSpc>
                <a:spcPct val="150000"/>
              </a:lnSpc>
              <a:spcBef>
                <a:spcPts val="0"/>
              </a:spcBef>
              <a:spcAft>
                <a:spcPts val="0"/>
              </a:spcAft>
              <a:buFont typeface="Arial" panose="020B0604020202020204" pitchFamily="34" charset="0"/>
              <a:buChar char="•"/>
            </a:pPr>
            <a:endParaRPr lang="en-US" sz="2000" dirty="0">
              <a:solidFill>
                <a:srgbClr val="000000"/>
              </a:solidFill>
              <a:latin typeface="Arial" panose="020B0604020202020204" pitchFamily="34" charset="0"/>
            </a:endParaRPr>
          </a:p>
          <a:p>
            <a:pPr rtl="0" fontAlgn="base">
              <a:lnSpc>
                <a:spcPct val="150000"/>
              </a:lnSpc>
              <a:spcBef>
                <a:spcPts val="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It’s time to fill the fridge, Minnesota! More of us are facing hunger than ever before, so we want you to know that hunger-fighting resources are available in every community, including right here in [</a:t>
            </a:r>
            <a:r>
              <a:rPr lang="en-US" sz="2000" b="0" i="0" u="none" strike="noStrike" dirty="0">
                <a:solidFill>
                  <a:srgbClr val="000000"/>
                </a:solidFill>
                <a:effectLst/>
                <a:highlight>
                  <a:srgbClr val="FFFF00"/>
                </a:highlight>
                <a:latin typeface="Arial" panose="020B0604020202020204" pitchFamily="34" charset="0"/>
              </a:rPr>
              <a:t>town name</a:t>
            </a:r>
            <a:r>
              <a:rPr lang="en-US" sz="2000" b="0" i="0" u="none" strike="noStrike" dirty="0">
                <a:solidFill>
                  <a:srgbClr val="000000"/>
                </a:solidFill>
                <a:effectLst/>
                <a:latin typeface="Arial" panose="020B0604020202020204" pitchFamily="34" charset="0"/>
              </a:rPr>
              <a:t>]! Learn about all of the food resources available at [</a:t>
            </a:r>
            <a:r>
              <a:rPr lang="en-US" sz="2000" b="0" i="0" u="none" strike="noStrike" dirty="0">
                <a:solidFill>
                  <a:srgbClr val="000000"/>
                </a:solidFill>
                <a:effectLst/>
                <a:highlight>
                  <a:srgbClr val="FFFF00"/>
                </a:highlight>
                <a:latin typeface="Arial" panose="020B0604020202020204" pitchFamily="34" charset="0"/>
              </a:rPr>
              <a:t>2harvest.org</a:t>
            </a:r>
            <a:r>
              <a:rPr lang="en-US" sz="2000" b="0" i="0" u="none" strike="noStrike" dirty="0">
                <a:solidFill>
                  <a:srgbClr val="000000"/>
                </a:solidFill>
                <a:effectLst/>
                <a:latin typeface="Arial" panose="020B0604020202020204" pitchFamily="34" charset="0"/>
              </a:rPr>
              <a:t>]. </a:t>
            </a:r>
            <a:br>
              <a:rPr lang="en-US" sz="2000" b="0" i="0" u="none" strike="noStrike" dirty="0">
                <a:solidFill>
                  <a:srgbClr val="000000"/>
                </a:solidFill>
                <a:effectLst/>
                <a:latin typeface="Arial" panose="020B0604020202020204" pitchFamily="34" charset="0"/>
              </a:rPr>
            </a:br>
            <a:endParaRPr lang="en-US" sz="2000" dirty="0"/>
          </a:p>
        </p:txBody>
      </p:sp>
    </p:spTree>
    <p:extLst>
      <p:ext uri="{BB962C8B-B14F-4D97-AF65-F5344CB8AC3E}">
        <p14:creationId xmlns:p14="http://schemas.microsoft.com/office/powerpoint/2010/main" val="312954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1DFE-1F57-4ECB-9CE4-BD23A296CC2C}"/>
              </a:ext>
            </a:extLst>
          </p:cNvPr>
          <p:cNvSpPr>
            <a:spLocks noGrp="1"/>
          </p:cNvSpPr>
          <p:nvPr>
            <p:ph type="title"/>
          </p:nvPr>
        </p:nvSpPr>
        <p:spPr/>
        <p:txBody>
          <a:bodyPr/>
          <a:lstStyle/>
          <a:p>
            <a:r>
              <a:rPr lang="en-US" dirty="0"/>
              <a:t>Twitter Copy</a:t>
            </a:r>
          </a:p>
        </p:txBody>
      </p:sp>
      <p:sp>
        <p:nvSpPr>
          <p:cNvPr id="3" name="Content Placeholder 2">
            <a:extLst>
              <a:ext uri="{FF2B5EF4-FFF2-40B4-BE49-F238E27FC236}">
                <a16:creationId xmlns:a16="http://schemas.microsoft.com/office/drawing/2014/main" id="{1003AA27-BFA7-409D-B669-B1B1013C8277}"/>
              </a:ext>
            </a:extLst>
          </p:cNvPr>
          <p:cNvSpPr>
            <a:spLocks noGrp="1"/>
          </p:cNvSpPr>
          <p:nvPr>
            <p:ph idx="1"/>
          </p:nvPr>
        </p:nvSpPr>
        <p:spPr/>
        <p:txBody>
          <a:bodyPr>
            <a:normAutofit/>
          </a:bodyPr>
          <a:lstStyle/>
          <a:p>
            <a:pPr rtl="0" fontAlgn="base">
              <a:lnSpc>
                <a:spcPct val="150000"/>
              </a:lnSpc>
              <a:spcBef>
                <a:spcPts val="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These are challenging times, and everyone is going to need a little extra help. We want you to know that there are hunger-fighting resources available right here in [</a:t>
            </a:r>
            <a:r>
              <a:rPr lang="en-US" sz="2000" b="0" i="0" u="none" strike="noStrike" dirty="0">
                <a:solidFill>
                  <a:srgbClr val="000000"/>
                </a:solidFill>
                <a:effectLst/>
                <a:highlight>
                  <a:srgbClr val="FFFF00"/>
                </a:highlight>
                <a:latin typeface="Arial" panose="020B0604020202020204" pitchFamily="34" charset="0"/>
              </a:rPr>
              <a:t>town name</a:t>
            </a:r>
            <a:r>
              <a:rPr lang="en-US" sz="2000" b="0" i="0" u="none" strike="noStrike" dirty="0">
                <a:solidFill>
                  <a:srgbClr val="000000"/>
                </a:solidFill>
                <a:effectLst/>
                <a:latin typeface="Arial" panose="020B0604020202020204" pitchFamily="34" charset="0"/>
              </a:rPr>
              <a:t>]! Learn how to fill your fridge at [</a:t>
            </a:r>
            <a:r>
              <a:rPr lang="en-US" sz="2000" b="0" i="0" u="none" strike="noStrike" dirty="0">
                <a:solidFill>
                  <a:srgbClr val="000000"/>
                </a:solidFill>
                <a:effectLst/>
                <a:highlight>
                  <a:srgbClr val="FFFF00"/>
                </a:highlight>
                <a:latin typeface="Arial" panose="020B0604020202020204" pitchFamily="34" charset="0"/>
              </a:rPr>
              <a:t>2harvest.org</a:t>
            </a:r>
            <a:r>
              <a:rPr lang="en-US" sz="2000" b="0" i="0" u="none" strike="noStrike" dirty="0">
                <a:solidFill>
                  <a:srgbClr val="000000"/>
                </a:solidFill>
                <a:effectLst/>
                <a:latin typeface="Arial" panose="020B0604020202020204" pitchFamily="34" charset="0"/>
              </a:rPr>
              <a:t>].</a:t>
            </a:r>
            <a:br>
              <a:rPr lang="en-US" sz="2000" b="0" i="0" u="none" strike="noStrike" dirty="0">
                <a:solidFill>
                  <a:srgbClr val="14171A"/>
                </a:solidFill>
                <a:effectLst/>
                <a:latin typeface="Roboto"/>
              </a:rPr>
            </a:br>
            <a:endParaRPr lang="en-US" sz="2000" b="0" i="0" u="none" strike="noStrike" dirty="0">
              <a:solidFill>
                <a:srgbClr val="000000"/>
              </a:solidFill>
              <a:effectLst/>
              <a:latin typeface="Arial" panose="020B0604020202020204" pitchFamily="34" charset="0"/>
            </a:endParaRPr>
          </a:p>
          <a:p>
            <a:pPr rtl="0" fontAlgn="base">
              <a:lnSpc>
                <a:spcPct val="150000"/>
              </a:lnSpc>
              <a:spcBef>
                <a:spcPts val="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Need food for you and your family? [</a:t>
            </a:r>
            <a:r>
              <a:rPr lang="en-US" sz="2000" b="0" i="0" u="none" strike="noStrike" dirty="0">
                <a:solidFill>
                  <a:srgbClr val="000000"/>
                </a:solidFill>
                <a:effectLst/>
                <a:highlight>
                  <a:srgbClr val="FFFF00"/>
                </a:highlight>
                <a:latin typeface="Arial" panose="020B0604020202020204" pitchFamily="34" charset="0"/>
              </a:rPr>
              <a:t>Partner name</a:t>
            </a:r>
            <a:r>
              <a:rPr lang="en-US" sz="2000" b="0" i="0" u="none" strike="noStrike" dirty="0">
                <a:solidFill>
                  <a:srgbClr val="000000"/>
                </a:solidFill>
                <a:effectLst/>
                <a:latin typeface="Arial" panose="020B0604020202020204" pitchFamily="34" charset="0"/>
              </a:rPr>
              <a:t>], alongside many community partners and programs, is here and ready to help fuel you, your family and our community through COVID-19. Learn about the food resources available in your area at [</a:t>
            </a:r>
            <a:r>
              <a:rPr lang="en-US" sz="2000" b="0" i="0" u="none" strike="noStrike" dirty="0">
                <a:solidFill>
                  <a:srgbClr val="000000"/>
                </a:solidFill>
                <a:effectLst/>
                <a:highlight>
                  <a:srgbClr val="FFFF00"/>
                </a:highlight>
                <a:latin typeface="Arial" panose="020B0604020202020204" pitchFamily="34" charset="0"/>
              </a:rPr>
              <a:t>2harvest.org</a:t>
            </a:r>
            <a:r>
              <a:rPr lang="en-US" sz="2000" b="0" i="0" u="none" strike="noStrike" dirty="0">
                <a:solidFill>
                  <a:srgbClr val="000000"/>
                </a:solidFill>
                <a:effectLst/>
                <a:latin typeface="Arial" panose="020B0604020202020204" pitchFamily="34" charset="0"/>
              </a:rPr>
              <a:t>].</a:t>
            </a:r>
          </a:p>
          <a:p>
            <a:pPr rtl="0" fontAlgn="base">
              <a:lnSpc>
                <a:spcPct val="150000"/>
              </a:lnSpc>
              <a:spcBef>
                <a:spcPts val="0"/>
              </a:spcBef>
              <a:spcAft>
                <a:spcPts val="0"/>
              </a:spcAft>
              <a:buFont typeface="Arial" panose="020B0604020202020204" pitchFamily="34" charset="0"/>
              <a:buChar char="•"/>
            </a:pPr>
            <a:endParaRPr lang="en-US" sz="2000" dirty="0">
              <a:solidFill>
                <a:srgbClr val="000000"/>
              </a:solidFill>
              <a:latin typeface="Arial" panose="020B0604020202020204" pitchFamily="34" charset="0"/>
            </a:endParaRPr>
          </a:p>
          <a:p>
            <a:pPr rtl="0" fontAlgn="base">
              <a:lnSpc>
                <a:spcPct val="150000"/>
              </a:lnSpc>
              <a:spcBef>
                <a:spcPts val="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rPr>
              <a:t>It’s time to fill the fridge, MN! More of us are facing hunger than ever before, so we want you to know that hunger-fighting resources are available in every community, including right here in [</a:t>
            </a:r>
            <a:r>
              <a:rPr lang="en-US" sz="2000" b="0" i="0" u="none" strike="noStrike" dirty="0">
                <a:solidFill>
                  <a:srgbClr val="000000"/>
                </a:solidFill>
                <a:effectLst/>
                <a:highlight>
                  <a:srgbClr val="FFFF00"/>
                </a:highlight>
                <a:latin typeface="Arial" panose="020B0604020202020204" pitchFamily="34" charset="0"/>
              </a:rPr>
              <a:t>town name</a:t>
            </a:r>
            <a:r>
              <a:rPr lang="en-US" sz="2000" b="0" i="0" u="none" strike="noStrike" dirty="0">
                <a:solidFill>
                  <a:srgbClr val="000000"/>
                </a:solidFill>
                <a:effectLst/>
                <a:latin typeface="Arial" panose="020B0604020202020204" pitchFamily="34" charset="0"/>
              </a:rPr>
              <a:t>]!  Learn about food resources available at [</a:t>
            </a:r>
            <a:r>
              <a:rPr lang="en-US" sz="2000" b="0" i="0" u="none" strike="noStrike" dirty="0">
                <a:solidFill>
                  <a:srgbClr val="000000"/>
                </a:solidFill>
                <a:effectLst/>
                <a:highlight>
                  <a:srgbClr val="FFFF00"/>
                </a:highlight>
                <a:latin typeface="Arial" panose="020B0604020202020204" pitchFamily="34" charset="0"/>
              </a:rPr>
              <a:t>2harvest.org</a:t>
            </a:r>
            <a:r>
              <a:rPr lang="en-US" sz="2000" b="0" i="0" u="none" strike="noStrike"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3153309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F93A-EC5B-4DC5-9462-5D02C4558A39}"/>
              </a:ext>
            </a:extLst>
          </p:cNvPr>
          <p:cNvSpPr>
            <a:spLocks noGrp="1"/>
          </p:cNvSpPr>
          <p:nvPr>
            <p:ph type="title"/>
          </p:nvPr>
        </p:nvSpPr>
        <p:spPr>
          <a:xfrm>
            <a:off x="748666" y="2735584"/>
            <a:ext cx="9464040" cy="1344048"/>
          </a:xfrm>
        </p:spPr>
        <p:txBody>
          <a:bodyPr/>
          <a:lstStyle/>
          <a:p>
            <a:r>
              <a:rPr lang="en-US" dirty="0"/>
              <a:t>Social Media Images</a:t>
            </a:r>
          </a:p>
        </p:txBody>
      </p:sp>
      <p:sp>
        <p:nvSpPr>
          <p:cNvPr id="3" name="Text Placeholder 2">
            <a:extLst>
              <a:ext uri="{FF2B5EF4-FFF2-40B4-BE49-F238E27FC236}">
                <a16:creationId xmlns:a16="http://schemas.microsoft.com/office/drawing/2014/main" id="{3658970B-63A0-47EC-8BDE-859382DDC8C0}"/>
              </a:ext>
            </a:extLst>
          </p:cNvPr>
          <p:cNvSpPr>
            <a:spLocks noGrp="1"/>
          </p:cNvSpPr>
          <p:nvPr>
            <p:ph type="body" idx="1"/>
          </p:nvPr>
        </p:nvSpPr>
        <p:spPr>
          <a:xfrm>
            <a:off x="754380" y="4286250"/>
            <a:ext cx="9464040" cy="5490796"/>
          </a:xfrm>
        </p:spPr>
        <p:txBody>
          <a:bodyPr>
            <a:normAutofit/>
          </a:bodyPr>
          <a:lstStyle/>
          <a:p>
            <a:r>
              <a:rPr lang="en-US" dirty="0"/>
              <a:t>The following four slides contain JPG images that can be saved out of this slide deck and posted to social media.</a:t>
            </a:r>
          </a:p>
          <a:p>
            <a:endParaRPr lang="en-US" dirty="0"/>
          </a:p>
          <a:p>
            <a:r>
              <a:rPr lang="en-US" dirty="0"/>
              <a:t>But first, to customize to your organization, remove the grey box and ‘your logo here’ from the bottom right of each image and insert your logo, preferably as a PNG file with no background.  </a:t>
            </a:r>
          </a:p>
          <a:p>
            <a:endParaRPr lang="en-US" dirty="0"/>
          </a:p>
          <a:p>
            <a:r>
              <a:rPr lang="en-US" dirty="0"/>
              <a:t>The individual slides can then be saved as JPGs for posting on social media.</a:t>
            </a:r>
          </a:p>
        </p:txBody>
      </p:sp>
    </p:spTree>
    <p:extLst>
      <p:ext uri="{BB962C8B-B14F-4D97-AF65-F5344CB8AC3E}">
        <p14:creationId xmlns:p14="http://schemas.microsoft.com/office/powerpoint/2010/main" val="2057162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refrigerator&#10;&#10;Description automatically generated">
            <a:extLst>
              <a:ext uri="{FF2B5EF4-FFF2-40B4-BE49-F238E27FC236}">
                <a16:creationId xmlns:a16="http://schemas.microsoft.com/office/drawing/2014/main" id="{F7992148-3D87-734D-828B-BF043535E216}"/>
              </a:ext>
            </a:extLst>
          </p:cNvPr>
          <p:cNvPicPr>
            <a:picLocks noChangeAspect="1"/>
          </p:cNvPicPr>
          <p:nvPr/>
        </p:nvPicPr>
        <p:blipFill>
          <a:blip r:embed="rId2"/>
          <a:stretch>
            <a:fillRect/>
          </a:stretch>
        </p:blipFill>
        <p:spPr>
          <a:xfrm>
            <a:off x="-228600" y="0"/>
            <a:ext cx="11201400" cy="11061132"/>
          </a:xfrm>
          <a:prstGeom prst="rect">
            <a:avLst/>
          </a:prstGeom>
        </p:spPr>
      </p:pic>
      <p:sp>
        <p:nvSpPr>
          <p:cNvPr id="6" name="Rectangle 5">
            <a:extLst>
              <a:ext uri="{FF2B5EF4-FFF2-40B4-BE49-F238E27FC236}">
                <a16:creationId xmlns:a16="http://schemas.microsoft.com/office/drawing/2014/main" id="{D64C3000-C4A4-5041-9FE0-AD080C1F6415}"/>
              </a:ext>
            </a:extLst>
          </p:cNvPr>
          <p:cNvSpPr/>
          <p:nvPr/>
        </p:nvSpPr>
        <p:spPr>
          <a:xfrm>
            <a:off x="8448261" y="8666922"/>
            <a:ext cx="1868556" cy="1311966"/>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A9A5FA-DB63-9447-A04E-88EACA6DECD8}"/>
              </a:ext>
            </a:extLst>
          </p:cNvPr>
          <p:cNvSpPr txBox="1"/>
          <p:nvPr/>
        </p:nvSpPr>
        <p:spPr>
          <a:xfrm>
            <a:off x="8627165" y="9030517"/>
            <a:ext cx="1510748"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YOUR LOGO HERE</a:t>
            </a:r>
          </a:p>
        </p:txBody>
      </p:sp>
    </p:spTree>
    <p:extLst>
      <p:ext uri="{BB962C8B-B14F-4D97-AF65-F5344CB8AC3E}">
        <p14:creationId xmlns:p14="http://schemas.microsoft.com/office/powerpoint/2010/main" val="206852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person, front&#10;&#10;Description automatically generated">
            <a:extLst>
              <a:ext uri="{FF2B5EF4-FFF2-40B4-BE49-F238E27FC236}">
                <a16:creationId xmlns:a16="http://schemas.microsoft.com/office/drawing/2014/main" id="{BB362BC4-2514-1E44-9272-CD1BEF3FAB20}"/>
              </a:ext>
            </a:extLst>
          </p:cNvPr>
          <p:cNvPicPr>
            <a:picLocks noChangeAspect="1"/>
          </p:cNvPicPr>
          <p:nvPr/>
        </p:nvPicPr>
        <p:blipFill>
          <a:blip r:embed="rId2"/>
          <a:stretch>
            <a:fillRect/>
          </a:stretch>
        </p:blipFill>
        <p:spPr>
          <a:xfrm>
            <a:off x="-99391" y="-59634"/>
            <a:ext cx="11151704" cy="11151704"/>
          </a:xfrm>
          <a:prstGeom prst="rect">
            <a:avLst/>
          </a:prstGeom>
        </p:spPr>
      </p:pic>
      <p:sp>
        <p:nvSpPr>
          <p:cNvPr id="6" name="Rectangle 5">
            <a:extLst>
              <a:ext uri="{FF2B5EF4-FFF2-40B4-BE49-F238E27FC236}">
                <a16:creationId xmlns:a16="http://schemas.microsoft.com/office/drawing/2014/main" id="{D64C3000-C4A4-5041-9FE0-AD080C1F6415}"/>
              </a:ext>
            </a:extLst>
          </p:cNvPr>
          <p:cNvSpPr/>
          <p:nvPr/>
        </p:nvSpPr>
        <p:spPr>
          <a:xfrm>
            <a:off x="8448261" y="8666922"/>
            <a:ext cx="1868556" cy="1311966"/>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A9A5FA-DB63-9447-A04E-88EACA6DECD8}"/>
              </a:ext>
            </a:extLst>
          </p:cNvPr>
          <p:cNvSpPr txBox="1"/>
          <p:nvPr/>
        </p:nvSpPr>
        <p:spPr>
          <a:xfrm>
            <a:off x="8627165" y="9030517"/>
            <a:ext cx="1510748"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YOUR LOGO HERE</a:t>
            </a:r>
          </a:p>
        </p:txBody>
      </p:sp>
    </p:spTree>
    <p:extLst>
      <p:ext uri="{BB962C8B-B14F-4D97-AF65-F5344CB8AC3E}">
        <p14:creationId xmlns:p14="http://schemas.microsoft.com/office/powerpoint/2010/main" val="16750413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TotalTime>
  <Words>732</Words>
  <Application>Microsoft Office PowerPoint</Application>
  <PresentationFormat>Custom</PresentationFormat>
  <Paragraphs>38</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Roboto</vt:lpstr>
      <vt:lpstr>Verdana</vt:lpstr>
      <vt:lpstr>Office Theme</vt:lpstr>
      <vt:lpstr>Fill the Fridge PSA Campaign Toolkit</vt:lpstr>
      <vt:lpstr>What’s Fill the Fridge?</vt:lpstr>
      <vt:lpstr>Radio Script PSA</vt:lpstr>
      <vt:lpstr>Social Media Content</vt:lpstr>
      <vt:lpstr>Facebook/Instagram Copy</vt:lpstr>
      <vt:lpstr>Twitter Copy</vt:lpstr>
      <vt:lpstr>Social Media Images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saramblair@gmail.com</dc:creator>
  <cp:lastModifiedBy>Jennifer Sheda</cp:lastModifiedBy>
  <cp:revision>4</cp:revision>
  <dcterms:created xsi:type="dcterms:W3CDTF">2020-10-16T16:24:56Z</dcterms:created>
  <dcterms:modified xsi:type="dcterms:W3CDTF">2020-10-20T20:00:34Z</dcterms:modified>
</cp:coreProperties>
</file>